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7" r:id="rId2"/>
    <p:sldId id="262" r:id="rId3"/>
    <p:sldId id="263" r:id="rId4"/>
    <p:sldId id="264" r:id="rId5"/>
    <p:sldId id="320" r:id="rId6"/>
    <p:sldId id="352" r:id="rId7"/>
    <p:sldId id="331" r:id="rId8"/>
    <p:sldId id="353" r:id="rId9"/>
    <p:sldId id="282" r:id="rId10"/>
    <p:sldId id="267" r:id="rId11"/>
    <p:sldId id="333" r:id="rId12"/>
    <p:sldId id="268" r:id="rId13"/>
    <p:sldId id="269" r:id="rId14"/>
    <p:sldId id="270" r:id="rId15"/>
    <p:sldId id="271" r:id="rId16"/>
    <p:sldId id="334" r:id="rId17"/>
    <p:sldId id="340" r:id="rId18"/>
    <p:sldId id="323" r:id="rId19"/>
    <p:sldId id="325" r:id="rId20"/>
    <p:sldId id="274" r:id="rId21"/>
    <p:sldId id="275" r:id="rId22"/>
    <p:sldId id="329" r:id="rId23"/>
    <p:sldId id="277" r:id="rId24"/>
    <p:sldId id="349" r:id="rId25"/>
    <p:sldId id="342" r:id="rId26"/>
    <p:sldId id="354" r:id="rId27"/>
    <p:sldId id="355" r:id="rId28"/>
    <p:sldId id="281" r:id="rId29"/>
    <p:sldId id="319" r:id="rId30"/>
    <p:sldId id="31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6666"/>
    <a:srgbClr val="FFCCCC"/>
    <a:srgbClr val="2A9028"/>
    <a:srgbClr val="FFCCFF"/>
    <a:srgbClr val="DCFAFA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 snapToGrid="0">
      <p:cViewPr varScale="1">
        <p:scale>
          <a:sx n="74" d="100"/>
          <a:sy n="74" d="100"/>
        </p:scale>
        <p:origin x="98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290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5183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09501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41980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01023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44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0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emf"/><Relationship Id="rId4" Type="http://schemas.microsoft.com/office/2007/relationships/hdphoto" Target="../media/hdphoto10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moel.go.kr/kids/etc/familysite/list2.do" TargetMode="External"/><Relationship Id="rId5" Type="http://schemas.microsoft.com/office/2007/relationships/hdphoto" Target="../media/hdphoto10.wdp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hyperlink" Target="https://www.moel.go.kr/kids/etc/familysite/list2.do" TargetMode="External"/><Relationship Id="rId4" Type="http://schemas.microsoft.com/office/2007/relationships/hdphoto" Target="../media/hdphoto10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el.go.kr/kids/etc/familysite/list2.do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imgbin.com/png/DCk8DEXd/allowance-money-cartoon-png" TargetMode="External"/><Relationship Id="rId7" Type="http://schemas.openxmlformats.org/officeDocument/2006/relationships/hyperlink" Target="https://www.uihere.com/free-cliparts/question-mark-emoticon-clip-art-silly-question-cliparts-1429704" TargetMode="External"/><Relationship Id="rId2" Type="http://schemas.openxmlformats.org/officeDocument/2006/relationships/hyperlink" Target="http://clipart-library.com/teacher-speaking-cliparts.htm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clipart-library.com/writing-book-cliparts.html" TargetMode="External"/><Relationship Id="rId5" Type="http://schemas.openxmlformats.org/officeDocument/2006/relationships/hyperlink" Target="https://www.moel.go.kr/kids/etc/familysite/list2.do" TargetMode="External"/><Relationship Id="rId4" Type="http://schemas.openxmlformats.org/officeDocument/2006/relationships/hyperlink" Target="https://www.vectorstock.com/royalty-free-vector/people-part-time-job-professions-set-vector-21096057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26407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6-1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8C35CE-FCF1-4C77-9EE4-11141605B128}"/>
              </a:ext>
            </a:extLst>
          </p:cNvPr>
          <p:cNvGrpSpPr/>
          <p:nvPr/>
        </p:nvGrpSpPr>
        <p:grpSpPr>
          <a:xfrm>
            <a:off x="8475405" y="3974294"/>
            <a:ext cx="2777613" cy="2731306"/>
            <a:chOff x="9022080" y="1279773"/>
            <a:chExt cx="3627120" cy="33261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F47737-301F-4DE1-A9EC-7762E503DAF0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2BF1A6-0B59-4797-AF0A-9D2B58000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280312" y="976057"/>
            <a:ext cx="7685128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엄마와 로라가 용돈에 대해서 이야기하는데 로라가 엄마에게 무엇인가 약속을 하네요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무슨 이야기를 하는 걸까요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3" y="4711068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엄마는 뭘 당부했어요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22" y="5376311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로라는 왜 용돈을 한 달 단위로 받으려는 것 같아요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646521" y="4847849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14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58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280312" y="2718622"/>
            <a:ext cx="779500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로라에게 어떤 문제가 생긴 것인지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무엇을 약속하는지 잘 들어 보세요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87E83E-C9E4-417B-A752-200D758962E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139" t="4127" r="7101" b="21605"/>
          <a:stretch/>
        </p:blipFill>
        <p:spPr>
          <a:xfrm>
            <a:off x="8075321" y="923600"/>
            <a:ext cx="3888593" cy="3248519"/>
          </a:xfrm>
          <a:prstGeom prst="rect">
            <a:avLst/>
          </a:prstGeom>
        </p:spPr>
      </p:pic>
      <p:pic>
        <p:nvPicPr>
          <p:cNvPr id="3" name="014">
            <a:hlinkClick r:id="" action="ppaction://media"/>
            <a:extLst>
              <a:ext uri="{FF2B5EF4-FFF2-40B4-BE49-F238E27FC236}">
                <a16:creationId xmlns:a16="http://schemas.microsoft.com/office/drawing/2014/main" id="{8C4EF363-0575-41A4-A077-F5C41708A4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95091" y="4847849"/>
            <a:ext cx="942631" cy="9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3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46641F-9F36-411E-B3A6-8187F76B96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09" t="14075" r="2833" b="19259"/>
          <a:stretch/>
        </p:blipFill>
        <p:spPr>
          <a:xfrm>
            <a:off x="139252" y="111048"/>
            <a:ext cx="11930828" cy="5974791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7598932" y="6023238"/>
            <a:ext cx="4471148" cy="7121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5477C23-28CD-4440-9AEB-538E7F3CED8B}"/>
              </a:ext>
            </a:extLst>
          </p:cNvPr>
          <p:cNvCxnSpPr>
            <a:cxnSpLocks/>
          </p:cNvCxnSpPr>
          <p:nvPr/>
        </p:nvCxnSpPr>
        <p:spPr>
          <a:xfrm>
            <a:off x="3291840" y="2027502"/>
            <a:ext cx="72339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93908B9-0DE5-413D-A547-5366C8408D54}"/>
              </a:ext>
            </a:extLst>
          </p:cNvPr>
          <p:cNvCxnSpPr>
            <a:cxnSpLocks/>
          </p:cNvCxnSpPr>
          <p:nvPr/>
        </p:nvCxnSpPr>
        <p:spPr>
          <a:xfrm>
            <a:off x="5648960" y="3797591"/>
            <a:ext cx="59639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299F496-22B9-4857-8B90-F5453AA5E2CA}"/>
              </a:ext>
            </a:extLst>
          </p:cNvPr>
          <p:cNvCxnSpPr>
            <a:cxnSpLocks/>
          </p:cNvCxnSpPr>
          <p:nvPr/>
        </p:nvCxnSpPr>
        <p:spPr>
          <a:xfrm>
            <a:off x="7010400" y="5585751"/>
            <a:ext cx="43891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30DF4B9-B160-4B24-A96E-C40BB906E4C4}"/>
              </a:ext>
            </a:extLst>
          </p:cNvPr>
          <p:cNvCxnSpPr>
            <a:cxnSpLocks/>
          </p:cNvCxnSpPr>
          <p:nvPr/>
        </p:nvCxnSpPr>
        <p:spPr>
          <a:xfrm>
            <a:off x="2137186" y="5981891"/>
            <a:ext cx="27533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A686D033-261D-40E5-BB79-46A875FAAD04}"/>
              </a:ext>
            </a:extLst>
          </p:cNvPr>
          <p:cNvSpPr/>
          <p:nvPr/>
        </p:nvSpPr>
        <p:spPr>
          <a:xfrm>
            <a:off x="2709732" y="2393869"/>
            <a:ext cx="6789867" cy="198427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/>
              <a:t>대화 주요 부분 </a:t>
            </a:r>
            <a:endParaRPr lang="en-US" altLang="ko-KR" sz="4800" b="1" dirty="0"/>
          </a:p>
          <a:p>
            <a:pPr algn="ctr"/>
            <a:r>
              <a:rPr lang="ko-KR" altLang="en-US" sz="4800" b="1" dirty="0"/>
              <a:t>상세 읽기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0630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538621" y="130462"/>
            <a:ext cx="778135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ㄹ 바에야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-1" y="5250841"/>
            <a:ext cx="12192001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맛없는 거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먹을 바에야 </a:t>
            </a:r>
            <a:r>
              <a:rPr lang="ko-KR" altLang="en-US" sz="3600" b="1" dirty="0">
                <a:latin typeface="+mn-ea"/>
              </a:rPr>
              <a:t>안 먹는 게 나아요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538621" y="2624720"/>
            <a:ext cx="8070038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조쉬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저는 맛있는 아이스크림으로 하나 먹는 게 낫다고 생각해요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538621" y="879546"/>
            <a:ext cx="874761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세일하는 아이스크림으로 </a:t>
            </a:r>
            <a:r>
              <a:rPr lang="en-US" altLang="ko-KR" sz="3000" dirty="0">
                <a:latin typeface="+mn-ea"/>
              </a:rPr>
              <a:t>1+1</a:t>
            </a:r>
            <a:r>
              <a:rPr lang="ko-KR" altLang="en-US" sz="3000" dirty="0">
                <a:latin typeface="+mn-ea"/>
              </a:rPr>
              <a:t>을 사겠어요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아니면 값이 두 배고 크기는 훨씬 작지만 맛있는 아이스크림을 먹겠어요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A37CA-55DB-4100-A237-0C321338FF3A}"/>
              </a:ext>
            </a:extLst>
          </p:cNvPr>
          <p:cNvSpPr txBox="1"/>
          <p:nvPr/>
        </p:nvSpPr>
        <p:spPr>
          <a:xfrm>
            <a:off x="538620" y="3815896"/>
            <a:ext cx="1165337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그래요</a:t>
            </a:r>
            <a:r>
              <a:rPr lang="en-US" altLang="ko-KR" sz="3000" dirty="0">
                <a:latin typeface="+mn-ea"/>
              </a:rPr>
              <a:t>? </a:t>
            </a:r>
            <a:r>
              <a:rPr lang="ko-KR" altLang="en-US" sz="3000" dirty="0">
                <a:latin typeface="+mn-ea"/>
              </a:rPr>
              <a:t>선생님은 그렇게 비싸게 주고 작은 아이스크림 하나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살 바에야 </a:t>
            </a:r>
            <a:r>
              <a:rPr lang="en-US" altLang="ko-KR" sz="3000" dirty="0">
                <a:latin typeface="+mn-ea"/>
              </a:rPr>
              <a:t>1+1</a:t>
            </a:r>
            <a:r>
              <a:rPr lang="ko-KR" altLang="en-US" sz="3000" dirty="0">
                <a:latin typeface="+mn-ea"/>
              </a:rPr>
              <a:t>이 낫다고 생각하는데</a:t>
            </a:r>
            <a:r>
              <a:rPr lang="en-US" altLang="ko-KR" sz="3000" dirty="0">
                <a:latin typeface="+mn-ea"/>
              </a:rPr>
              <a:t>…</a:t>
            </a:r>
            <a:endParaRPr lang="en-US" sz="3000" dirty="0">
              <a:latin typeface="+mn-ea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E8FAAA-C871-4359-8B7B-ADEE0D9B9813}"/>
              </a:ext>
            </a:extLst>
          </p:cNvPr>
          <p:cNvGrpSpPr/>
          <p:nvPr/>
        </p:nvGrpSpPr>
        <p:grpSpPr>
          <a:xfrm>
            <a:off x="9147280" y="557021"/>
            <a:ext cx="2773831" cy="3151072"/>
            <a:chOff x="8740143" y="21739"/>
            <a:chExt cx="2773831" cy="3151072"/>
          </a:xfrm>
        </p:grpSpPr>
        <p:pic>
          <p:nvPicPr>
            <p:cNvPr id="13" name="Picture 2" descr="Free Teacher Speaking Cliparts, Download Free Clip Art, Free Clip ...">
              <a:extLst>
                <a:ext uri="{FF2B5EF4-FFF2-40B4-BE49-F238E27FC236}">
                  <a16:creationId xmlns:a16="http://schemas.microsoft.com/office/drawing/2014/main" id="{7D6839B9-218A-4C4D-A363-8661E670A0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40143" y="21739"/>
              <a:ext cx="2773831" cy="3151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9A98D3-F823-4B59-8EB9-B7233F935A35}"/>
                </a:ext>
              </a:extLst>
            </p:cNvPr>
            <p:cNvSpPr txBox="1"/>
            <p:nvPr/>
          </p:nvSpPr>
          <p:spPr>
            <a:xfrm rot="4222828">
              <a:off x="9981076" y="1415440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8357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indicate that you are selecting the latter clause rather than</a:t>
            </a:r>
          </a:p>
          <a:p>
            <a:r>
              <a:rPr lang="en-US" sz="2400" dirty="0"/>
              <a:t>  the situation or action of the first clause.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538621" y="2572760"/>
            <a:ext cx="12207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저는 싼 것으로 두 개 </a:t>
            </a:r>
            <a:r>
              <a:rPr lang="ko-KR" altLang="en-US" sz="3000" b="1" dirty="0">
                <a:solidFill>
                  <a:srgbClr val="FF0000"/>
                </a:solidFill>
              </a:rPr>
              <a:t>살 바에야 </a:t>
            </a:r>
            <a:r>
              <a:rPr lang="ko-KR" altLang="en-US" sz="3000" dirty="0"/>
              <a:t>비싼 것으로 하나 사겠어요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554388" y="3552500"/>
            <a:ext cx="121919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파티에 혼자 </a:t>
            </a:r>
            <a:r>
              <a:rPr lang="ko-KR" altLang="en-US" sz="3000" b="1" dirty="0">
                <a:solidFill>
                  <a:srgbClr val="FF0000"/>
                </a:solidFill>
              </a:rPr>
              <a:t>갈 바에야 </a:t>
            </a:r>
            <a:r>
              <a:rPr lang="ko-KR" altLang="en-US" sz="3000" dirty="0"/>
              <a:t>그냥 집에서 쉬겠어요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570153" y="4532239"/>
            <a:ext cx="12191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그렇게 작은 호텔방에서 </a:t>
            </a:r>
            <a:r>
              <a:rPr lang="ko-KR" altLang="en-US" sz="3000" b="1" dirty="0">
                <a:solidFill>
                  <a:srgbClr val="FF0000"/>
                </a:solidFill>
              </a:rPr>
              <a:t>묵을 바에야 </a:t>
            </a:r>
            <a:r>
              <a:rPr lang="ko-KR" altLang="en-US" sz="3000" dirty="0"/>
              <a:t>텐트에서 자는 것이 좋지 </a:t>
            </a:r>
            <a:endParaRPr lang="en-US" altLang="ko-KR" sz="3000" dirty="0"/>
          </a:p>
          <a:p>
            <a:r>
              <a:rPr lang="ko-KR" altLang="en-US" sz="3000" dirty="0" err="1"/>
              <a:t>않겠어요</a:t>
            </a:r>
            <a:r>
              <a:rPr lang="en-US" altLang="ko-KR" sz="3000" dirty="0"/>
              <a:t>?</a:t>
            </a:r>
            <a:endParaRPr lang="en-US" sz="3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45600" y="-50799"/>
            <a:ext cx="3034337" cy="112776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111765" y="5677470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59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39FB7C8-7B46-4202-AD69-5995163B6B88}"/>
              </a:ext>
            </a:extLst>
          </p:cNvPr>
          <p:cNvSpPr/>
          <p:nvPr/>
        </p:nvSpPr>
        <p:spPr>
          <a:xfrm>
            <a:off x="538621" y="130462"/>
            <a:ext cx="778135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ㄹ 바에야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65393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기 십상이다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0" y="5141687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계획 없이 소비를 하면 항상 돈이 모자라기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십상이다</a:t>
            </a:r>
            <a:r>
              <a:rPr lang="en-US" altLang="ko-KR" sz="3600" b="1" dirty="0">
                <a:latin typeface="+mn-ea"/>
              </a:rPr>
              <a:t>.</a:t>
            </a:r>
            <a:endParaRPr lang="en-US" altLang="ko-KR" sz="4000" b="1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538621" y="2448968"/>
            <a:ext cx="7071219" cy="2256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아니</a:t>
            </a:r>
            <a:r>
              <a:rPr lang="en-US" altLang="ko-KR" sz="3000" dirty="0">
                <a:latin typeface="+mn-ea"/>
              </a:rPr>
              <a:t>, </a:t>
            </a:r>
            <a:r>
              <a:rPr lang="ko-KR" altLang="en-US" sz="3000" dirty="0">
                <a:latin typeface="+mn-ea"/>
              </a:rPr>
              <a:t>다음 달 용돈 받으려면 아직 </a:t>
            </a:r>
            <a:r>
              <a:rPr lang="en-US" altLang="ko-KR" sz="3000" dirty="0">
                <a:latin typeface="+mn-ea"/>
              </a:rPr>
              <a:t>2</a:t>
            </a:r>
            <a:r>
              <a:rPr lang="ko-KR" altLang="en-US" sz="3000" dirty="0">
                <a:latin typeface="+mn-ea"/>
              </a:rPr>
              <a:t>주나 남았는데</a:t>
            </a:r>
            <a:r>
              <a:rPr lang="en-US" altLang="ko-KR" sz="3000" dirty="0">
                <a:latin typeface="+mn-ea"/>
              </a:rPr>
              <a:t> </a:t>
            </a:r>
            <a:r>
              <a:rPr lang="ko-KR" altLang="en-US" sz="3000" dirty="0">
                <a:latin typeface="+mn-ea"/>
              </a:rPr>
              <a:t>계획을 세우지 않으면 용돈을 그렇게 금방 다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써 버리기 십상이야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FD2D15-635A-4D3F-96C1-2ADDE88A5B49}"/>
              </a:ext>
            </a:extLst>
          </p:cNvPr>
          <p:cNvSpPr txBox="1"/>
          <p:nvPr/>
        </p:nvSpPr>
        <p:spPr>
          <a:xfrm>
            <a:off x="538621" y="1772099"/>
            <a:ext cx="807003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로라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저어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거의 다 쓰고 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5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불 남았어요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6C5A22-B47B-4958-B916-197426A7C76E}"/>
              </a:ext>
            </a:extLst>
          </p:cNvPr>
          <p:cNvSpPr txBox="1"/>
          <p:nvPr/>
        </p:nvSpPr>
        <p:spPr>
          <a:xfrm>
            <a:off x="538621" y="1095230"/>
            <a:ext cx="874761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엄마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이번 달 용돈 얼마 남았니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190FCB-FF13-4A92-B030-327F78290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24" b="99627" l="3297" r="98077">
                        <a14:foregroundMark x1="27198" y1="31716" x2="24725" y2="70522"/>
                        <a14:foregroundMark x1="24725" y1="70522" x2="28571" y2="81716"/>
                        <a14:foregroundMark x1="30495" y1="57090" x2="28297" y2="77612"/>
                        <a14:foregroundMark x1="35165" y1="54478" x2="37088" y2="71642"/>
                        <a14:foregroundMark x1="29945" y1="85821" x2="17582" y2="96269"/>
                        <a14:foregroundMark x1="22527" y1="19030" x2="32418" y2="20149"/>
                        <a14:foregroundMark x1="20055" y1="51493" x2="21978" y2="55597"/>
                        <a14:foregroundMark x1="33791" y1="49627" x2="33791" y2="50746"/>
                        <a14:foregroundMark x1="31593" y1="82463" x2="29945" y2="90299"/>
                        <a14:foregroundMark x1="17308" y1="93657" x2="15110" y2="96269"/>
                        <a14:foregroundMark x1="15110" y1="66791" x2="14835" y2="75373"/>
                        <a14:foregroundMark x1="14560" y1="94403" x2="20330" y2="89552"/>
                        <a14:foregroundMark x1="31868" y1="91791" x2="28297" y2="98507"/>
                        <a14:foregroundMark x1="75000" y1="26119" x2="81593" y2="65672"/>
                        <a14:foregroundMark x1="81593" y1="65672" x2="81593" y2="72761"/>
                        <a14:foregroundMark x1="75275" y1="54104" x2="74451" y2="84701"/>
                        <a14:foregroundMark x1="81044" y1="48881" x2="85714" y2="66418"/>
                        <a14:foregroundMark x1="85714" y1="66418" x2="84615" y2="86194"/>
                        <a14:foregroundMark x1="84615" y1="86194" x2="84341" y2="86567"/>
                        <a14:foregroundMark x1="53297" y1="52612" x2="64560" y2="67910"/>
                        <a14:foregroundMark x1="49451" y1="48134" x2="51099" y2="51493"/>
                        <a14:foregroundMark x1="52747" y1="50373" x2="53022" y2="52239"/>
                        <a14:foregroundMark x1="50000" y1="50746" x2="50275" y2="50746"/>
                        <a14:foregroundMark x1="71703" y1="48507" x2="71703" y2="46269"/>
                        <a14:foregroundMark x1="73077" y1="43657" x2="73352" y2="44403"/>
                        <a14:foregroundMark x1="75000" y1="85821" x2="69231" y2="94030"/>
                        <a14:foregroundMark x1="68407" y1="84701" x2="68132" y2="94030"/>
                        <a14:foregroundMark x1="80495" y1="83955" x2="81044" y2="93657"/>
                        <a14:foregroundMark x1="79945" y1="93284" x2="74451" y2="98507"/>
                        <a14:foregroundMark x1="67582" y1="81716" x2="55495" y2="99627"/>
                        <a14:foregroundMark x1="79396" y1="86567" x2="76374" y2="93284"/>
                        <a14:foregroundMark x1="89286" y1="69403" x2="89286" y2="73507"/>
                        <a14:foregroundMark x1="73352" y1="20522" x2="76374" y2="44403"/>
                        <a14:foregroundMark x1="79945" y1="15672" x2="76648" y2="25746"/>
                        <a14:foregroundMark x1="71154" y1="14179" x2="75275" y2="38060"/>
                        <a14:foregroundMark x1="68132" y1="16045" x2="74725" y2="41045"/>
                        <a14:foregroundMark x1="73352" y1="6716" x2="76099" y2="8582"/>
                        <a14:foregroundMark x1="48901" y1="45522" x2="48901" y2="45522"/>
                        <a14:foregroundMark x1="50824" y1="43657" x2="51099" y2="46642"/>
                        <a14:foregroundMark x1="46429" y1="43284" x2="46429" y2="43284"/>
                        <a14:foregroundMark x1="47253" y1="42537" x2="48077" y2="43657"/>
                        <a14:foregroundMark x1="51923" y1="39552" x2="52473" y2="40672"/>
                        <a14:foregroundMark x1="22802" y1="28358" x2="26648" y2="42537"/>
                        <a14:foregroundMark x1="29121" y1="24254" x2="31868" y2="36194"/>
                        <a14:foregroundMark x1="35714" y1="35075" x2="33791" y2="37687"/>
                        <a14:foregroundMark x1="19231" y1="30970" x2="19231" y2="41045"/>
                        <a14:foregroundMark x1="45330" y1="79851" x2="77473" y2="76866"/>
                        <a14:foregroundMark x1="45879" y1="88806" x2="60714" y2="85075"/>
                        <a14:foregroundMark x1="60714" y1="85075" x2="60714" y2="86194"/>
                        <a14:foregroundMark x1="40385" y1="80224" x2="40110" y2="87687"/>
                        <a14:foregroundMark x1="93407" y1="75746" x2="93681" y2="88806"/>
                        <a14:foregroundMark x1="90110" y1="74254" x2="90934" y2="94030"/>
                        <a14:foregroundMark x1="90934" y1="94030" x2="91484" y2="96642"/>
                        <a14:foregroundMark x1="96703" y1="73134" x2="97253" y2="92910"/>
                        <a14:foregroundMark x1="90110" y1="68284" x2="98077" y2="70149"/>
                        <a14:foregroundMark x1="57692" y1="74627" x2="45055" y2="77612"/>
                        <a14:foregroundMark x1="54121" y1="70896" x2="43681" y2="72761"/>
                        <a14:foregroundMark x1="58791" y1="68657" x2="55220" y2="69030"/>
                        <a14:foregroundMark x1="6044" y1="88060" x2="15110" y2="84701"/>
                        <a14:foregroundMark x1="10165" y1="77612" x2="4670" y2="94030"/>
                        <a14:foregroundMark x1="10714" y1="72015" x2="10165" y2="81716"/>
                        <a14:foregroundMark x1="10989" y1="70896" x2="12088" y2="74627"/>
                        <a14:foregroundMark x1="7692" y1="72015" x2="5220" y2="91045"/>
                        <a14:foregroundMark x1="5220" y1="91045" x2="6319" y2="91791"/>
                        <a14:foregroundMark x1="3297" y1="76493" x2="4670" y2="94776"/>
                        <a14:foregroundMark x1="36813" y1="98507" x2="48077" y2="95522"/>
                        <a14:foregroundMark x1="70055" y1="6343" x2="78022" y2="5597"/>
                        <a14:foregroundMark x1="80769" y1="6343" x2="78571" y2="671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80960" y="1365579"/>
            <a:ext cx="4511040" cy="332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1007138"/>
            <a:ext cx="12207764" cy="1273016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indicate the likelihood of a situation. The word ‘</a:t>
            </a:r>
            <a:r>
              <a:rPr lang="ko-KR" altLang="en-US" sz="2400" dirty="0"/>
              <a:t>십상이다</a:t>
            </a:r>
            <a:r>
              <a:rPr lang="en-US" altLang="ko-KR" sz="2400" dirty="0"/>
              <a:t>’</a:t>
            </a:r>
          </a:p>
          <a:p>
            <a:r>
              <a:rPr lang="en-US" altLang="ko-KR" sz="2400" dirty="0"/>
              <a:t>  means 9 out of 10.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472609" y="2374494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소득보다 지출이 많으면 </a:t>
            </a:r>
            <a:r>
              <a:rPr lang="ko-KR" altLang="en-US" sz="3200" b="1" dirty="0">
                <a:solidFill>
                  <a:srgbClr val="FF0000"/>
                </a:solidFill>
              </a:rPr>
              <a:t>빚을 지기 십상이에요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483818" y="3291413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가게마다 가격이 천차만별이라 미리 잘 알아보지 않으면 </a:t>
            </a:r>
            <a:r>
              <a:rPr lang="ko-KR" altLang="en-US" sz="3200" b="1" dirty="0">
                <a:solidFill>
                  <a:srgbClr val="FF0000"/>
                </a:solidFill>
              </a:rPr>
              <a:t>비싸게 사기 십상이에요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480491" y="4700774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쇼핑할 때 메모한 것을 가져가지 않으면 </a:t>
            </a:r>
            <a:r>
              <a:rPr lang="ko-KR" altLang="en-US" sz="3200" b="1" dirty="0">
                <a:solidFill>
                  <a:srgbClr val="FF0000"/>
                </a:solidFill>
              </a:rPr>
              <a:t>충동구매를 하기 십상이에요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5080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659120" y="5895797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59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0106193-0AB7-43E5-84D2-A2C1AEED7630}"/>
              </a:ext>
            </a:extLst>
          </p:cNvPr>
          <p:cNvSpPr/>
          <p:nvPr/>
        </p:nvSpPr>
        <p:spPr>
          <a:xfrm>
            <a:off x="603158" y="296271"/>
            <a:ext cx="653932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기 십상이다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청소년들의 경제 활동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-1" y="4886383"/>
            <a:ext cx="1219199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각각의 질문에 대해 잠시 생각해 보고 돌아가면서 이야기해 봅시다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CBBD382-6B86-45C6-9260-6D0AC809D184}"/>
              </a:ext>
            </a:extLst>
          </p:cNvPr>
          <p:cNvSpPr/>
          <p:nvPr/>
        </p:nvSpPr>
        <p:spPr>
          <a:xfrm>
            <a:off x="426718" y="986372"/>
            <a:ext cx="11338560" cy="363642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몇 살 때부터 스스로 용돈을 벌어서 써야 한다고 생각해요</a:t>
            </a:r>
            <a:r>
              <a:rPr lang="en-US" altLang="ko-KR" sz="3200" dirty="0"/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아르바이트를 한다면 어떤 일을 하고 싶어요</a:t>
            </a:r>
            <a:r>
              <a:rPr lang="en-US" altLang="ko-KR" sz="3200" dirty="0"/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여러분이나 여러분 친구들은 주로 어디에 용돈을 쓰나요</a:t>
            </a:r>
            <a:r>
              <a:rPr lang="en-US" altLang="ko-KR" sz="3200" dirty="0"/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ko-KR" altLang="en-US" sz="3200" dirty="0"/>
              <a:t> 친구들 중에서 저금을 하는 사람은 얼마나 될까요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50608"/>
              </p:ext>
            </p:extLst>
          </p:nvPr>
        </p:nvGraphicFramePr>
        <p:xfrm>
          <a:off x="-1" y="679023"/>
          <a:ext cx="12192000" cy="54136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77107224"/>
                    </a:ext>
                  </a:extLst>
                </a:gridCol>
              </a:tblGrid>
              <a:tr h="270681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여부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업종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두상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성향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902273">
                <a:tc rowSpan="3"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근로 계약서</a:t>
                      </a:r>
                      <a:endParaRPr lang="en-US" altLang="ko-KR" sz="4400" dirty="0"/>
                    </a:p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rowSpan="3"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뒤를 잇다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1272436"/>
                  </a:ext>
                </a:extLst>
              </a:tr>
              <a:tr h="90227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반영하다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972540"/>
                  </a:ext>
                </a:extLst>
              </a:tr>
              <a:tr h="902273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부당하다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1094168"/>
                  </a:ext>
                </a:extLst>
              </a:tr>
            </a:tbl>
          </a:graphicData>
        </a:graphic>
      </p:graphicFrame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BA875B9-984E-41A3-B6DC-C0641E5E239A}"/>
              </a:ext>
            </a:extLst>
          </p:cNvPr>
          <p:cNvSpPr/>
          <p:nvPr/>
        </p:nvSpPr>
        <p:spPr>
          <a:xfrm>
            <a:off x="0" y="2052320"/>
            <a:ext cx="3017520" cy="129032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그러함과 그렇지 않음</a:t>
            </a:r>
            <a:endParaRPr lang="en-US" sz="3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E49E762-EECB-4FD5-B45B-E3474D621D4E}"/>
              </a:ext>
            </a:extLst>
          </p:cNvPr>
          <p:cNvSpPr/>
          <p:nvPr/>
        </p:nvSpPr>
        <p:spPr>
          <a:xfrm>
            <a:off x="3078479" y="2052320"/>
            <a:ext cx="3017520" cy="129032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직업이나 영업의 종류</a:t>
            </a:r>
            <a:endParaRPr lang="en-US" sz="3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9E4468D-7469-4753-88EB-59BDF2106A83}"/>
              </a:ext>
            </a:extLst>
          </p:cNvPr>
          <p:cNvSpPr/>
          <p:nvPr/>
        </p:nvSpPr>
        <p:spPr>
          <a:xfrm>
            <a:off x="6095999" y="2032001"/>
            <a:ext cx="3017520" cy="129032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머리 모양이나 생김새</a:t>
            </a:r>
            <a:endParaRPr lang="en-US" sz="32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BC5D93B-F3E6-4F3C-864B-0955ADA997FA}"/>
              </a:ext>
            </a:extLst>
          </p:cNvPr>
          <p:cNvSpPr/>
          <p:nvPr/>
        </p:nvSpPr>
        <p:spPr>
          <a:xfrm>
            <a:off x="9174478" y="2052320"/>
            <a:ext cx="3017520" cy="129032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성질에 따른 경향</a:t>
            </a:r>
            <a:endParaRPr lang="en-US" sz="32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5A298EE-4F1B-488D-9EBF-F83AB60E01D4}"/>
              </a:ext>
            </a:extLst>
          </p:cNvPr>
          <p:cNvSpPr/>
          <p:nvPr/>
        </p:nvSpPr>
        <p:spPr>
          <a:xfrm>
            <a:off x="-1" y="4802341"/>
            <a:ext cx="6095999" cy="129032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근로자</a:t>
            </a:r>
            <a:r>
              <a:rPr lang="en-US" altLang="ko-KR" sz="3200" dirty="0"/>
              <a:t>(=</a:t>
            </a:r>
            <a:r>
              <a:rPr lang="ko-KR" altLang="en-US" sz="3200" dirty="0"/>
              <a:t>노동자</a:t>
            </a:r>
            <a:r>
              <a:rPr lang="en-US" altLang="ko-KR" sz="3200" dirty="0"/>
              <a:t>)</a:t>
            </a:r>
            <a:r>
              <a:rPr lang="ko-KR" altLang="en-US" sz="3200" dirty="0"/>
              <a:t>의 일하는 조건이 적힌 문서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193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30473" y="2751022"/>
            <a:ext cx="11400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청소년 용돈 사용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뉴스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599440" y="376042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15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8682708" y="5641923"/>
            <a:ext cx="3448705" cy="108204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430474" y="936596"/>
            <a:ext cx="7714285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청소년 용돈 사용을 조사한 뉴스를 들어 볼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한국의 중고등학생들 중 아르바이트를 하는 학생이 얼마나 될까요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028EF0-F555-4550-B080-FB601064E983}"/>
              </a:ext>
            </a:extLst>
          </p:cNvPr>
          <p:cNvSpPr txBox="1"/>
          <p:nvPr/>
        </p:nvSpPr>
        <p:spPr>
          <a:xfrm>
            <a:off x="2784972" y="3520463"/>
            <a:ext cx="505972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아르바이트를 해서 용돈을 번다는 청소년이 얼마나 돼요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599440" y="5312046"/>
            <a:ext cx="115925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용돈 기입장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을 쓰는 청소년은 얼마나 많아요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3" name="015">
            <a:hlinkClick r:id="" action="ppaction://media"/>
            <a:extLst>
              <a:ext uri="{FF2B5EF4-FFF2-40B4-BE49-F238E27FC236}">
                <a16:creationId xmlns:a16="http://schemas.microsoft.com/office/drawing/2014/main" id="{CEB184E1-79D7-4C10-8BB6-E203773417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49738" y="3780913"/>
            <a:ext cx="922140" cy="92214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AD409C5-3C51-451B-81A2-3889DD9F5CB7}"/>
              </a:ext>
            </a:extLst>
          </p:cNvPr>
          <p:cNvGrpSpPr/>
          <p:nvPr/>
        </p:nvGrpSpPr>
        <p:grpSpPr>
          <a:xfrm>
            <a:off x="7849183" y="868059"/>
            <a:ext cx="4081089" cy="4046410"/>
            <a:chOff x="7719468" y="656643"/>
            <a:chExt cx="4206322" cy="4258557"/>
          </a:xfrm>
        </p:grpSpPr>
        <p:pic>
          <p:nvPicPr>
            <p:cNvPr id="1028" name="Picture 4" descr="Allowance Money Cartoon PNG, Clipart, Allowance, Area, Artwork ...">
              <a:extLst>
                <a:ext uri="{FF2B5EF4-FFF2-40B4-BE49-F238E27FC236}">
                  <a16:creationId xmlns:a16="http://schemas.microsoft.com/office/drawing/2014/main" id="{E14340CC-582E-42AA-B2FF-8A05812515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152" b="99857" l="687" r="98077">
                          <a14:foregroundMark x1="17033" y1="42693" x2="21291" y2="56734"/>
                          <a14:foregroundMark x1="21291" y1="56734" x2="25824" y2="63037"/>
                          <a14:foregroundMark x1="25824" y1="63037" x2="25962" y2="67192"/>
                          <a14:foregroundMark x1="25137" y1="35673" x2="11401" y2="39112"/>
                          <a14:foregroundMark x1="11401" y1="39112" x2="11401" y2="39255"/>
                          <a14:foregroundMark x1="4533" y1="44986" x2="4808" y2="49570"/>
                          <a14:foregroundMark x1="1511" y1="54441" x2="687" y2="55301"/>
                          <a14:foregroundMark x1="27885" y1="73926" x2="31044" y2="83381"/>
                          <a14:foregroundMark x1="26099" y1="83668" x2="24863" y2="89971"/>
                          <a14:foregroundMark x1="22253" y1="94413" x2="23489" y2="98997"/>
                          <a14:foregroundMark x1="24863" y1="97421" x2="29396" y2="97851"/>
                          <a14:foregroundMark x1="24863" y1="99857" x2="27198" y2="99427"/>
                          <a14:foregroundMark x1="31044" y1="95129" x2="32830" y2="96132"/>
                          <a14:foregroundMark x1="26648" y1="99140" x2="30769" y2="99427"/>
                          <a14:foregroundMark x1="37637" y1="93410" x2="39423" y2="94699"/>
                          <a14:foregroundMark x1="53846" y1="56590" x2="59615" y2="61318"/>
                          <a14:foregroundMark x1="59615" y1="61318" x2="60165" y2="62321"/>
                          <a14:foregroundMark x1="65110" y1="66762" x2="71566" y2="71777"/>
                          <a14:foregroundMark x1="71841" y1="70344" x2="78984" y2="69341"/>
                          <a14:foregroundMark x1="78984" y1="69341" x2="78984" y2="69341"/>
                          <a14:foregroundMark x1="76923" y1="23782" x2="77885" y2="24642"/>
                          <a14:foregroundMark x1="83516" y1="3152" x2="88049" y2="8883"/>
                          <a14:foregroundMark x1="93544" y1="11605" x2="94918" y2="12464"/>
                          <a14:foregroundMark x1="96291" y1="24355" x2="96566" y2="25072"/>
                          <a14:foregroundMark x1="74038" y1="3868" x2="72115" y2="3868"/>
                          <a14:foregroundMark x1="74863" y1="19484" x2="74863" y2="19484"/>
                          <a14:foregroundMark x1="75137" y1="18911" x2="75687" y2="19484"/>
                          <a14:foregroundMark x1="70467" y1="19484" x2="71016" y2="19628"/>
                          <a14:foregroundMark x1="96703" y1="76504" x2="98077" y2="82235"/>
                          <a14:foregroundMark x1="71154" y1="24212" x2="70742" y2="249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68" y="656643"/>
              <a:ext cx="4188051" cy="40154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2DC9D3-6E90-4288-A675-EB3BCD8B2FB6}"/>
                </a:ext>
              </a:extLst>
            </p:cNvPr>
            <p:cNvSpPr txBox="1"/>
            <p:nvPr/>
          </p:nvSpPr>
          <p:spPr>
            <a:xfrm>
              <a:off x="9364948" y="4668979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©imgbin.com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16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28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2477382" y="2574954"/>
            <a:ext cx="42059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청소년 아르바이트에 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전문가 조언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501085" y="264947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16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503604" y="4722916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청소년들이 하기에 적당한 아르바이트로 어떤 것들이 있대요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662015" y="5824558"/>
            <a:ext cx="3448705" cy="83868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501085" y="5380218"/>
            <a:ext cx="1141659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근로 계약서를 안 쓰면 어떤 일이 일어날 수 있어요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412699" y="946302"/>
            <a:ext cx="7136182" cy="1595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latin typeface="+mn-ea"/>
              </a:rPr>
              <a:t>청소년 아르바이트에 대해 전문가를 인터뷰해서 조언을 듣는 뉴스를 들어 볼 거예요</a:t>
            </a:r>
            <a:r>
              <a:rPr lang="en-US" altLang="ko-KR" sz="2800" b="1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pic>
        <p:nvPicPr>
          <p:cNvPr id="2" name="016">
            <a:hlinkClick r:id="" action="ppaction://media"/>
            <a:extLst>
              <a:ext uri="{FF2B5EF4-FFF2-40B4-BE49-F238E27FC236}">
                <a16:creationId xmlns:a16="http://schemas.microsoft.com/office/drawing/2014/main" id="{20E95468-7838-48C6-8FC9-394F2EB7EF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56126" y="2668274"/>
            <a:ext cx="950986" cy="95098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2F2F7D3-32B6-4997-874D-35F7978FDA71}"/>
              </a:ext>
            </a:extLst>
          </p:cNvPr>
          <p:cNvGrpSpPr/>
          <p:nvPr/>
        </p:nvGrpSpPr>
        <p:grpSpPr>
          <a:xfrm>
            <a:off x="7091680" y="947495"/>
            <a:ext cx="4844773" cy="3489615"/>
            <a:chOff x="7091680" y="947495"/>
            <a:chExt cx="4844773" cy="3489615"/>
          </a:xfrm>
        </p:grpSpPr>
        <p:pic>
          <p:nvPicPr>
            <p:cNvPr id="21" name="Picture 2" descr="People part-time job professions set Royalty Free Vector">
              <a:extLst>
                <a:ext uri="{FF2B5EF4-FFF2-40B4-BE49-F238E27FC236}">
                  <a16:creationId xmlns:a16="http://schemas.microsoft.com/office/drawing/2014/main" id="{7A4AAD30-E42D-43A0-ADB7-9C63DF417D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2" t="5630" r="3561" b="15852"/>
            <a:stretch/>
          </p:blipFill>
          <p:spPr bwMode="auto">
            <a:xfrm>
              <a:off x="7091680" y="947495"/>
              <a:ext cx="4844773" cy="34728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9C057E-6D5E-4422-92F2-0201DE60FCCB}"/>
                </a:ext>
              </a:extLst>
            </p:cNvPr>
            <p:cNvSpPr txBox="1"/>
            <p:nvPr/>
          </p:nvSpPr>
          <p:spPr>
            <a:xfrm>
              <a:off x="9304491" y="4190889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/>
                <a:t>©vectorstock.com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77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863840" y="1"/>
            <a:ext cx="4328160" cy="10871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06</a:t>
            </a:r>
            <a:endParaRPr lang="en-US" sz="48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7954650" y="2169744"/>
            <a:ext cx="4237350" cy="238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7200" b="1" kern="0" dirty="0">
                <a:latin typeface="+mj-lt"/>
                <a:ea typeface="Malgun Gothic" panose="020B0503020000020004" pitchFamily="34" charset="-127"/>
              </a:rPr>
              <a:t>합리적인 소비</a:t>
            </a:r>
            <a:endParaRPr lang="en-US" sz="54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51A56C-558F-4FE4-8471-F16790692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954650" cy="6207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904877"/>
            <a:ext cx="2341301" cy="1711994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/>
              <a:t>자신의 소비 생활에 대해 발표하기</a:t>
            </a:r>
            <a:endParaRPr lang="en-US" sz="28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61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671282" y="916445"/>
            <a:ext cx="5424754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교과서에 마련된 표에 지난달 용돈 사용 내역을 메모해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AF05C5-3555-442F-9C50-AC48379BA265}"/>
              </a:ext>
            </a:extLst>
          </p:cNvPr>
          <p:cNvSpPr/>
          <p:nvPr/>
        </p:nvSpPr>
        <p:spPr>
          <a:xfrm>
            <a:off x="8347162" y="4529398"/>
            <a:ext cx="3107334" cy="1384585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b="1" dirty="0"/>
              <a:t>발표하고 피드백 받기</a:t>
            </a:r>
            <a:endParaRPr lang="en-US" sz="3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D477A6-6BE0-4893-9C5D-477E27E3142E}"/>
              </a:ext>
            </a:extLst>
          </p:cNvPr>
          <p:cNvSpPr txBox="1"/>
          <p:nvPr/>
        </p:nvSpPr>
        <p:spPr>
          <a:xfrm>
            <a:off x="402903" y="2826752"/>
            <a:ext cx="7343811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용돈을 잘 사용했는지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잘못 사용했는지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어떻게 하면 더 나은 소비 생활을 할 수 있을지 메모하세요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402903" y="4611043"/>
            <a:ext cx="652187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자신의 소비 생활과 앞으로의 계획에 대해 메모하고 발표해 보세요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739017-D7E0-476A-BAC7-A5C0C47365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84" t="11360" r="14635" b="15871"/>
          <a:stretch/>
        </p:blipFill>
        <p:spPr>
          <a:xfrm rot="538223">
            <a:off x="7685623" y="1016486"/>
            <a:ext cx="4667997" cy="304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4" grpId="0" animBg="1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62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454910" y="869272"/>
            <a:ext cx="117370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소비 생활에서 가장 중요한 것 </a:t>
            </a:r>
            <a:r>
              <a:rPr lang="en-US" altLang="ko-KR" sz="3200" dirty="0"/>
              <a:t>2</a:t>
            </a:r>
            <a:r>
              <a:rPr lang="ko-KR" altLang="en-US" sz="3200" dirty="0"/>
              <a:t>가지 고르기</a:t>
            </a: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0432FA-C983-43E9-B986-926E24C6DB20}"/>
              </a:ext>
            </a:extLst>
          </p:cNvPr>
          <p:cNvSpPr/>
          <p:nvPr/>
        </p:nvSpPr>
        <p:spPr>
          <a:xfrm>
            <a:off x="454910" y="2250040"/>
            <a:ext cx="214045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가지를 고른 후 왜 그렇게 생각하는지 이야기해 보세요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E295F30-6226-4988-873B-197EB69819EE}"/>
              </a:ext>
            </a:extLst>
          </p:cNvPr>
          <p:cNvSpPr/>
          <p:nvPr/>
        </p:nvSpPr>
        <p:spPr>
          <a:xfrm>
            <a:off x="3262746" y="1588182"/>
            <a:ext cx="8156863" cy="446062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ko-KR" altLang="en-US" sz="3600" dirty="0"/>
              <a:t> 소득 내에서 소비한다</a:t>
            </a:r>
            <a:r>
              <a:rPr lang="en-US" altLang="ko-KR" sz="3600" dirty="0"/>
              <a:t>.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ko-KR" altLang="en-US" sz="3600" dirty="0"/>
              <a:t> 우선 순위를 정한다</a:t>
            </a:r>
            <a:r>
              <a:rPr lang="en-US" altLang="ko-KR" sz="3600" dirty="0"/>
              <a:t>.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ko-KR" altLang="en-US" sz="3600" dirty="0"/>
              <a:t> 미리 계획한 대로 쓴다</a:t>
            </a:r>
            <a:r>
              <a:rPr lang="en-US" altLang="ko-KR" sz="3600" dirty="0"/>
              <a:t>.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ko-KR" altLang="en-US" sz="3600" dirty="0"/>
              <a:t> 일부는 소비하고 일부는 저축한다</a:t>
            </a:r>
            <a:r>
              <a:rPr lang="en-US" altLang="ko-KR" sz="3600" dirty="0"/>
              <a:t>.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ko-KR" altLang="en-US" sz="3600" dirty="0"/>
              <a:t> 충동구매를 하지 않는다</a:t>
            </a:r>
            <a:r>
              <a:rPr lang="en-US" altLang="ko-KR" sz="3600" dirty="0"/>
              <a:t>.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q"/>
            </a:pPr>
            <a:r>
              <a:rPr lang="ko-KR" altLang="en-US" sz="3600" dirty="0"/>
              <a:t> 빚을 지지 않는다</a:t>
            </a:r>
            <a:r>
              <a:rPr lang="en-US" altLang="ko-KR" sz="3600" dirty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2DB68883-4F9F-43D2-8BDA-AC014D84E15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880B0E-F029-419E-A407-5867CFBC81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97" t="22172" r="19775" b="20300"/>
          <a:stretch/>
        </p:blipFill>
        <p:spPr>
          <a:xfrm>
            <a:off x="92466" y="70730"/>
            <a:ext cx="12013155" cy="6217053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8D43DA1E-DEA8-4D09-8179-29FC3075F023}"/>
              </a:ext>
            </a:extLst>
          </p:cNvPr>
          <p:cNvSpPr/>
          <p:nvPr/>
        </p:nvSpPr>
        <p:spPr>
          <a:xfrm>
            <a:off x="9093914" y="5785677"/>
            <a:ext cx="2892604" cy="1072323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 문제 </a:t>
            </a:r>
            <a:r>
              <a:rPr lang="en-US" altLang="ko-KR" sz="2800" dirty="0"/>
              <a:t>2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73BEA84-478D-44B5-B526-12C9B1CB3F4B}"/>
              </a:ext>
            </a:extLst>
          </p:cNvPr>
          <p:cNvCxnSpPr>
            <a:cxnSpLocks/>
          </p:cNvCxnSpPr>
          <p:nvPr/>
        </p:nvCxnSpPr>
        <p:spPr>
          <a:xfrm>
            <a:off x="2825393" y="2866489"/>
            <a:ext cx="89693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CBD335-BB0C-467D-AD5D-32DE62217B18}"/>
              </a:ext>
            </a:extLst>
          </p:cNvPr>
          <p:cNvCxnSpPr>
            <a:cxnSpLocks/>
          </p:cNvCxnSpPr>
          <p:nvPr/>
        </p:nvCxnSpPr>
        <p:spPr>
          <a:xfrm>
            <a:off x="398979" y="3429000"/>
            <a:ext cx="54983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FE98A41-371B-419C-B806-E5C3D3FEE0CE}"/>
              </a:ext>
            </a:extLst>
          </p:cNvPr>
          <p:cNvSpPr/>
          <p:nvPr/>
        </p:nvSpPr>
        <p:spPr>
          <a:xfrm>
            <a:off x="791110" y="2423427"/>
            <a:ext cx="1561672" cy="49315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C2EEE2-1B63-466F-8EB2-4EE05A08DD82}"/>
              </a:ext>
            </a:extLst>
          </p:cNvPr>
          <p:cNvCxnSpPr>
            <a:cxnSpLocks/>
          </p:cNvCxnSpPr>
          <p:nvPr/>
        </p:nvCxnSpPr>
        <p:spPr>
          <a:xfrm>
            <a:off x="4137060" y="1803971"/>
            <a:ext cx="10000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BE55B9F-315F-4835-869C-8AF75FE6886C}"/>
              </a:ext>
            </a:extLst>
          </p:cNvPr>
          <p:cNvCxnSpPr>
            <a:cxnSpLocks/>
          </p:cNvCxnSpPr>
          <p:nvPr/>
        </p:nvCxnSpPr>
        <p:spPr>
          <a:xfrm>
            <a:off x="1988049" y="6096856"/>
            <a:ext cx="162845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5047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63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603158" y="1107396"/>
            <a:ext cx="9843583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글 쓰기 전에 자신의 소비 경험 중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합리적인 선택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과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잘못된 선택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에 대해 생각해 보고 쓰세요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137075" y="5433310"/>
            <a:ext cx="3850642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자신의 소비 경험에 대한 글 쓰기</a:t>
            </a:r>
            <a:endParaRPr lang="en-US" sz="2800" dirty="0"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197" y="38942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07B8008-00B1-44CD-BB21-83FD36B2B927}"/>
              </a:ext>
            </a:extLst>
          </p:cNvPr>
          <p:cNvSpPr txBox="1"/>
          <p:nvPr/>
        </p:nvSpPr>
        <p:spPr>
          <a:xfrm>
            <a:off x="410026" y="4877139"/>
            <a:ext cx="852790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메모를 바탕으로 합리적인 소비 경험에 대한 글을 교과서에 직접 써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204A09-035D-4F8D-AF54-3EBFBCF6F44E}"/>
              </a:ext>
            </a:extLst>
          </p:cNvPr>
          <p:cNvSpPr/>
          <p:nvPr/>
        </p:nvSpPr>
        <p:spPr>
          <a:xfrm>
            <a:off x="7207004" y="2476157"/>
            <a:ext cx="4381838" cy="22690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/>
              <a:t>선택할 것</a:t>
            </a:r>
            <a:endParaRPr lang="en-US" altLang="ko-KR" sz="32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/>
              <a:t>자신이 선택한 것</a:t>
            </a:r>
            <a:endParaRPr lang="en-US" altLang="ko-KR" sz="32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/>
              <a:t>선택한 이유</a:t>
            </a:r>
            <a:endParaRPr lang="en-US" altLang="ko-KR" sz="32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200" dirty="0"/>
              <a:t>선택이 미친 영향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337A9A-2F69-4191-A315-B891EBFD088C}"/>
              </a:ext>
            </a:extLst>
          </p:cNvPr>
          <p:cNvSpPr txBox="1"/>
          <p:nvPr/>
        </p:nvSpPr>
        <p:spPr>
          <a:xfrm>
            <a:off x="603158" y="2524677"/>
            <a:ext cx="650655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다음의 항목들을 고려해서 교과서에 메모하세요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.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7" grpId="0" animBg="1"/>
      <p:bldP spid="14" grpId="0"/>
      <p:bldP spid="2" grpId="0" animBg="1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33492038-F556-47D7-9C4D-09B860F7C77A}"/>
              </a:ext>
            </a:extLst>
          </p:cNvPr>
          <p:cNvSpPr/>
          <p:nvPr/>
        </p:nvSpPr>
        <p:spPr>
          <a:xfrm>
            <a:off x="7194051" y="4772217"/>
            <a:ext cx="4029776" cy="149826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함께 읽어 봐요</a:t>
            </a:r>
            <a:r>
              <a:rPr lang="en-US" altLang="ko-KR" sz="3200" b="1" dirty="0"/>
              <a:t>.</a:t>
            </a:r>
          </a:p>
          <a:p>
            <a:pPr algn="ctr"/>
            <a:r>
              <a:rPr lang="ko-KR" altLang="en-US" sz="2400" dirty="0"/>
              <a:t>교과서 </a:t>
            </a:r>
            <a:r>
              <a:rPr lang="en-US" altLang="ko-KR" sz="2400" dirty="0"/>
              <a:t>64</a:t>
            </a:r>
            <a:r>
              <a:rPr lang="ko-KR" altLang="en-US" sz="2400" dirty="0"/>
              <a:t>쪽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1772804" y="410532"/>
            <a:ext cx="8646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한국의 어린이 신문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37D0D5-15E7-499D-A33B-C2AA0A31440C}"/>
              </a:ext>
            </a:extLst>
          </p:cNvPr>
          <p:cNvSpPr txBox="1"/>
          <p:nvPr/>
        </p:nvSpPr>
        <p:spPr>
          <a:xfrm>
            <a:off x="5680865" y="3261811"/>
            <a:ext cx="6439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/>
              <a:t>여러분은 신문을 볼 때 어느 부분을 가장 먼저 봐요</a:t>
            </a:r>
            <a:r>
              <a:rPr lang="en-US" altLang="ko-KR" sz="3000" b="1" dirty="0"/>
              <a:t>?</a:t>
            </a:r>
            <a:endParaRPr lang="en-US" sz="3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264EF9-AF03-41A3-A9AD-6B210F5EDB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17" y="1628050"/>
            <a:ext cx="5197421" cy="412451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682113-F02D-4E27-8627-954BF0CEF701}"/>
              </a:ext>
            </a:extLst>
          </p:cNvPr>
          <p:cNvSpPr txBox="1"/>
          <p:nvPr/>
        </p:nvSpPr>
        <p:spPr>
          <a:xfrm>
            <a:off x="5680865" y="1766922"/>
            <a:ext cx="64392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>
                <a:solidFill>
                  <a:srgbClr val="C00000"/>
                </a:solidFill>
              </a:rPr>
              <a:t>여러분은 어린이나 청소년을 대상으로 한 신문이나 잡지를 본 적 있나요</a:t>
            </a:r>
            <a:r>
              <a:rPr lang="en-US" altLang="ko-KR" sz="3000" b="1" dirty="0">
                <a:solidFill>
                  <a:srgbClr val="C00000"/>
                </a:solidFill>
              </a:rPr>
              <a:t>?</a:t>
            </a:r>
            <a:endParaRPr lang="en-US" sz="3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6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270002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60098E-04C3-4500-AB13-2998A9D32E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349" r="13540" b="7416"/>
          <a:stretch/>
        </p:blipFill>
        <p:spPr>
          <a:xfrm>
            <a:off x="1140431" y="118891"/>
            <a:ext cx="10893982" cy="561574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77795"/>
            <a:ext cx="2922309" cy="124152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2F18FE6-7945-46B8-8F9B-5575B2F7AFDA}"/>
              </a:ext>
            </a:extLst>
          </p:cNvPr>
          <p:cNvSpPr/>
          <p:nvPr/>
        </p:nvSpPr>
        <p:spPr>
          <a:xfrm>
            <a:off x="143837" y="1458930"/>
            <a:ext cx="2634634" cy="53212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600" b="1" dirty="0"/>
              <a:t>어린이 </a:t>
            </a:r>
            <a:r>
              <a:rPr lang="en-US" altLang="ko-KR" sz="2600" b="1" dirty="0"/>
              <a:t>· </a:t>
            </a:r>
            <a:r>
              <a:rPr lang="ko-KR" altLang="en-US" sz="2600" b="1" dirty="0"/>
              <a:t>청소년 고용노동부 </a:t>
            </a:r>
            <a:r>
              <a:rPr lang="ko-KR" altLang="en-US" sz="2600" dirty="0"/>
              <a:t>웹사이트에 가면 직업과 관련해 유용한 정보도 얻고 여러 어린이 신문 사이트로 이동할 수도 있습니다</a:t>
            </a:r>
            <a:r>
              <a:rPr lang="en-US" altLang="ko-KR" sz="2600" dirty="0"/>
              <a:t>.</a:t>
            </a:r>
            <a:endParaRPr lang="en-US" sz="2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2145FB-7E53-4C8C-BE67-7A8CCF186771}"/>
              </a:ext>
            </a:extLst>
          </p:cNvPr>
          <p:cNvSpPr/>
          <p:nvPr/>
        </p:nvSpPr>
        <p:spPr>
          <a:xfrm>
            <a:off x="4505955" y="5817655"/>
            <a:ext cx="5173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https://www.moel.go.kr/kids/etc/familysite/list2.do</a:t>
            </a:r>
            <a:endParaRPr lang="en-US" dirty="0"/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D8D32F30-D73F-4450-9419-3D5552050E07}"/>
              </a:ext>
            </a:extLst>
          </p:cNvPr>
          <p:cNvSpPr/>
          <p:nvPr/>
        </p:nvSpPr>
        <p:spPr>
          <a:xfrm>
            <a:off x="9078880" y="2621018"/>
            <a:ext cx="2955533" cy="1358758"/>
          </a:xfrm>
          <a:prstGeom prst="wedgeEllipseCallout">
            <a:avLst>
              <a:gd name="adj1" fmla="val -84794"/>
              <a:gd name="adj2" fmla="val 6763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직접 찾아가 볼까요</a:t>
            </a:r>
            <a:r>
              <a:rPr lang="en-US" altLang="ko-KR" sz="2800" dirty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27164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270002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77795"/>
            <a:ext cx="2922309" cy="124152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92145FB-7E53-4C8C-BE67-7A8CCF186771}"/>
              </a:ext>
            </a:extLst>
          </p:cNvPr>
          <p:cNvSpPr/>
          <p:nvPr/>
        </p:nvSpPr>
        <p:spPr>
          <a:xfrm>
            <a:off x="6686789" y="3678314"/>
            <a:ext cx="1864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https://www.moel.go.kr/kids/etc/familysite/list2.do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EE56AA-AB13-4850-AE63-F5AD58E380A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590" t="21059" r="16531" b="23446"/>
          <a:stretch/>
        </p:blipFill>
        <p:spPr>
          <a:xfrm>
            <a:off x="162324" y="2472253"/>
            <a:ext cx="6433335" cy="37977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04576B-A35D-4B5F-9618-382568D81F5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084" t="36554" r="8398" b="25094"/>
          <a:stretch/>
        </p:blipFill>
        <p:spPr>
          <a:xfrm rot="363765">
            <a:off x="4109662" y="525578"/>
            <a:ext cx="7500135" cy="26301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8D32F30-D73F-4450-9419-3D5552050E07}"/>
              </a:ext>
            </a:extLst>
          </p:cNvPr>
          <p:cNvSpPr/>
          <p:nvPr/>
        </p:nvSpPr>
        <p:spPr>
          <a:xfrm>
            <a:off x="7859729" y="4787613"/>
            <a:ext cx="3867707" cy="181991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직업에 대해서 알아 볼까요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03568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30E2F3-99A6-44CD-8AE7-12A8246581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09" t="14707" r="13118" b="5917"/>
          <a:stretch/>
        </p:blipFill>
        <p:spPr>
          <a:xfrm>
            <a:off x="203771" y="85809"/>
            <a:ext cx="11126912" cy="67069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7FF32DE-DFFE-4774-A37F-EE0A859C205C}"/>
              </a:ext>
            </a:extLst>
          </p:cNvPr>
          <p:cNvSpPr/>
          <p:nvPr/>
        </p:nvSpPr>
        <p:spPr>
          <a:xfrm>
            <a:off x="9154273" y="616306"/>
            <a:ext cx="3277457" cy="181991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000" dirty="0"/>
              <a:t>나한테 맞는 직업을 찾아 봐요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D08706-6FCB-4A92-9BB5-D5B6966A82D2}"/>
              </a:ext>
            </a:extLst>
          </p:cNvPr>
          <p:cNvSpPr/>
          <p:nvPr/>
        </p:nvSpPr>
        <p:spPr>
          <a:xfrm>
            <a:off x="11330683" y="4484414"/>
            <a:ext cx="9320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https://www.moel.go.kr/kids/etc/familysite/list2.do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20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667760" y="311411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469088"/>
            <a:chOff x="10278152" y="217170"/>
            <a:chExt cx="1270380" cy="2469088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633507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©uihere.com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25600" y="1782070"/>
            <a:ext cx="8436414" cy="391863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워크북 </a:t>
            </a:r>
            <a:r>
              <a:rPr lang="en-US" altLang="ko-KR" sz="3000" b="1" dirty="0">
                <a:latin typeface="+mn-ea"/>
              </a:rPr>
              <a:t>27-28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에 </a:t>
            </a:r>
            <a:r>
              <a:rPr lang="ko-KR" altLang="en-US" sz="3000" u="sng" dirty="0">
                <a:latin typeface="+mn-ea"/>
              </a:rPr>
              <a:t>청소년들의 소비 습관 설문 조사</a:t>
            </a:r>
            <a:r>
              <a:rPr lang="ko-KR" altLang="en-US" sz="3000" dirty="0">
                <a:latin typeface="+mn-ea"/>
              </a:rPr>
              <a:t> 활동이 있어요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설문지에 </a:t>
            </a:r>
            <a:r>
              <a:rPr lang="en-US" altLang="ko-KR" sz="3000" dirty="0">
                <a:latin typeface="+mn-ea"/>
              </a:rPr>
              <a:t>10</a:t>
            </a:r>
            <a:r>
              <a:rPr lang="ko-KR" altLang="en-US" sz="3000" dirty="0">
                <a:latin typeface="+mn-ea"/>
              </a:rPr>
              <a:t>개의 질문이 있는데 </a:t>
            </a:r>
            <a:r>
              <a:rPr lang="en-US" altLang="ko-KR" sz="3000" dirty="0">
                <a:latin typeface="+mn-ea"/>
              </a:rPr>
              <a:t>9</a:t>
            </a:r>
            <a:r>
              <a:rPr lang="ko-KR" altLang="en-US" sz="3000" dirty="0">
                <a:latin typeface="+mn-ea"/>
              </a:rPr>
              <a:t>번과 </a:t>
            </a:r>
            <a:r>
              <a:rPr lang="en-US" altLang="ko-KR" sz="3000" dirty="0">
                <a:latin typeface="+mn-ea"/>
              </a:rPr>
              <a:t>10</a:t>
            </a:r>
            <a:r>
              <a:rPr lang="ko-KR" altLang="en-US" sz="3000" dirty="0">
                <a:latin typeface="+mn-ea"/>
              </a:rPr>
              <a:t>번은 여러분이 문항을 만들어야 돼요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설문지를 완성한 후에 한국학교 또는 미국학교에서 친구들을 대상으로 설문 조사를 해 보세요</a:t>
            </a:r>
            <a:r>
              <a:rPr lang="en-US" altLang="ko-KR" sz="3000" dirty="0">
                <a:latin typeface="+mn-ea"/>
              </a:rPr>
              <a:t>.</a:t>
            </a:r>
            <a:r>
              <a:rPr lang="ko-KR" altLang="en-US" sz="3000" dirty="0">
                <a:latin typeface="+mn-ea"/>
              </a:rPr>
              <a:t> 그런 다음 조사 결과를 그래프로 그려 보세요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워크북에 직접 할 수 있어요</a:t>
            </a:r>
            <a:r>
              <a:rPr lang="en-US" altLang="ko-KR" sz="3000" dirty="0">
                <a:latin typeface="+mn-ea"/>
              </a:rPr>
              <a:t>!</a:t>
            </a:r>
            <a:r>
              <a:rPr lang="ko-KR" altLang="en-US" sz="3000" dirty="0">
                <a:latin typeface="+mn-ea"/>
              </a:rPr>
              <a:t> </a:t>
            </a:r>
            <a:r>
              <a:rPr lang="en-US" altLang="ko-KR" sz="3000" dirty="0">
                <a:latin typeface="+mn-ea"/>
              </a:rPr>
              <a:t>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14218" y="20320"/>
            <a:ext cx="3149156" cy="1898327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연습문제도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</a:t>
            </a:r>
            <a:r>
              <a:rPr lang="en-US" altLang="ko-KR" sz="3200"/>
              <a:t>.COM</a:t>
            </a:r>
            <a:r>
              <a:rPr lang="ko-KR" altLang="en-US" sz="320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5620667" y="250312"/>
            <a:ext cx="657133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사람들이 무엇을 하고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157052" y="4594062"/>
            <a:ext cx="1216237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여러분은 그 중에서 어느 것과 관계가 많아요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157052" y="5312230"/>
            <a:ext cx="1202013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여러분은 수입과 지출을 기록하고 있어요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BEE8E8-04BA-4AA9-9EF1-32DB095121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8779065" y="2538936"/>
            <a:ext cx="2510180" cy="35581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48BA08-CCD0-4B08-8C0E-27808D8934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1"/>
            <a:ext cx="5532999" cy="43179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38FB6A-4895-40A6-8192-AC29DB5D37A1}"/>
              </a:ext>
            </a:extLst>
          </p:cNvPr>
          <p:cNvSpPr txBox="1"/>
          <p:nvPr/>
        </p:nvSpPr>
        <p:spPr>
          <a:xfrm>
            <a:off x="5620667" y="1026114"/>
            <a:ext cx="655652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이 사진들은 수입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지출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생산 중에서 어느 것과 관계가 있어요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http://clipart-library.com/teacher-speaking-cliparts.html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https://imgbin.com/png/DCk8DEXd/allowance-money-cartoon-png</a:t>
            </a:r>
            <a:endParaRPr lang="en-US" altLang="ko-KR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https://www.vectorstock.com/royalty-free-vector/people-part-time-job-professions-set-vector-21096057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https://www.moel.go.kr/kids/etc/familysite/list2.do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078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6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과에서는 자신의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용돈 사용 습관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에 대해 이야기하고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합리적인 소비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</a:rPr>
              <a:t>생활</a:t>
            </a: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이 무엇인지 함께 알아 봅시다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765721" y="2002093"/>
            <a:ext cx="4984840" cy="3880833"/>
            <a:chOff x="603160" y="2296734"/>
            <a:chExt cx="4886836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4886836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자신의 용돈 사용을 설명할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합리적인 소비 생활에 대해 이해할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24758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6441437" y="1992218"/>
            <a:ext cx="4984841" cy="3880834"/>
            <a:chOff x="1380617" y="2296733"/>
            <a:chExt cx="4498575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1380617" y="3099087"/>
              <a:ext cx="4498575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소비와 저축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소득과 소비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ㄹ 바에야</a:t>
              </a:r>
              <a:endParaRPr lang="en-US" altLang="ko-KR" sz="3200" dirty="0"/>
            </a:p>
            <a:p>
              <a:r>
                <a:rPr lang="en-US" altLang="ko-KR" sz="3200" dirty="0"/>
                <a:t>            2. –</a:t>
              </a:r>
              <a:r>
                <a:rPr lang="ko-KR" altLang="en-US" sz="3200" dirty="0"/>
                <a:t>기 십상이다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어린이 신문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2283303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56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용돈의 지출 항목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61DD73-EB51-468A-A95E-150AF58C3BC2}"/>
              </a:ext>
            </a:extLst>
          </p:cNvPr>
          <p:cNvSpPr txBox="1"/>
          <p:nvPr/>
        </p:nvSpPr>
        <p:spPr>
          <a:xfrm>
            <a:off x="6990079" y="1010701"/>
            <a:ext cx="520191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문화생활비</a:t>
            </a:r>
            <a:endParaRPr lang="en-US" altLang="ko-KR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학용품비</a:t>
            </a:r>
            <a:endParaRPr lang="en-US" altLang="ko-KR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통신비</a:t>
            </a:r>
            <a:endParaRPr lang="en-US" altLang="ko-KR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의류 구입비</a:t>
            </a:r>
            <a:endParaRPr lang="en-US" altLang="ko-KR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저축</a:t>
            </a:r>
            <a:endParaRPr lang="en-US" altLang="ko-KR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미용비</a:t>
            </a:r>
            <a:endParaRPr lang="en-US" altLang="ko-KR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식비</a:t>
            </a:r>
            <a:endParaRPr lang="en-US" altLang="ko-KR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교통비</a:t>
            </a:r>
            <a:endParaRPr lang="en-US" altLang="ko-KR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ko-KR" altLang="en-US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도서 구입비</a:t>
            </a:r>
            <a:endParaRPr lang="en-US" sz="3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6B5305-570F-492E-81B2-BC22E1639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787034"/>
            <a:ext cx="6779434" cy="539591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F384360-57B3-4B9E-AB38-AA33791D2435}"/>
              </a:ext>
            </a:extLst>
          </p:cNvPr>
          <p:cNvSpPr/>
          <p:nvPr/>
        </p:nvSpPr>
        <p:spPr>
          <a:xfrm>
            <a:off x="10099040" y="1010700"/>
            <a:ext cx="1940560" cy="483659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여러분 가족은 어떤 항목에 지출을 많이 하나요</a:t>
            </a:r>
            <a:r>
              <a:rPr lang="en-US" altLang="ko-KR" sz="2800" dirty="0"/>
              <a:t>?</a:t>
            </a:r>
            <a:r>
              <a:rPr lang="ko-KR" altLang="en-US" sz="2800" dirty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20443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078F69-DC95-49F3-A4F6-D11B7D7016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90" t="8644" r="8320" b="8906"/>
          <a:stretch/>
        </p:blipFill>
        <p:spPr>
          <a:xfrm>
            <a:off x="5197887" y="948201"/>
            <a:ext cx="2843970" cy="213193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57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소득과 소비 관련 어휘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291543"/>
              </p:ext>
            </p:extLst>
          </p:nvPr>
        </p:nvGraphicFramePr>
        <p:xfrm>
          <a:off x="0" y="3428999"/>
          <a:ext cx="12192000" cy="27539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58172523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</a:tblGrid>
              <a:tr h="13769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800" dirty="0"/>
                        <a:t>소득</a:t>
                      </a:r>
                      <a:endParaRPr lang="en-US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800" dirty="0"/>
                        <a:t>소비</a:t>
                      </a:r>
                      <a:endParaRPr lang="en-US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800" dirty="0"/>
                        <a:t>지출</a:t>
                      </a:r>
                      <a:endParaRPr lang="en-US" sz="4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3769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800" dirty="0"/>
                        <a:t>저축</a:t>
                      </a:r>
                      <a:endParaRPr lang="en-US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800" dirty="0"/>
                        <a:t>합리적인 지출</a:t>
                      </a:r>
                      <a:endParaRPr lang="en-US" sz="4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800" dirty="0"/>
                        <a:t>구매</a:t>
                      </a:r>
                      <a:endParaRPr lang="en-US" sz="4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491001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EAE7D57-A47C-404E-BAF4-210BB30ABD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056" y="1004113"/>
            <a:ext cx="2757825" cy="21296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DDCA32-E40B-4B9A-B824-6D4B87A3F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29736">
            <a:off x="2817544" y="1775699"/>
            <a:ext cx="2757825" cy="13263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C08B26-E977-4FBF-A151-039980F6A201}"/>
              </a:ext>
            </a:extLst>
          </p:cNvPr>
          <p:cNvSpPr txBox="1"/>
          <p:nvPr/>
        </p:nvSpPr>
        <p:spPr>
          <a:xfrm>
            <a:off x="8128001" y="929648"/>
            <a:ext cx="4063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FF0000"/>
                </a:solidFill>
              </a:rPr>
              <a:t>합리적인 소비 생활</a:t>
            </a:r>
            <a:r>
              <a:rPr lang="ko-KR" altLang="en-US" sz="2800" dirty="0"/>
              <a:t>을 위해 기본적으로 알아야 할 어휘들이에요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8214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-Shape 3">
            <a:extLst>
              <a:ext uri="{FF2B5EF4-FFF2-40B4-BE49-F238E27FC236}">
                <a16:creationId xmlns:a16="http://schemas.microsoft.com/office/drawing/2014/main" id="{20AA92B7-2416-475B-A988-92C1E3B091A6}"/>
              </a:ext>
            </a:extLst>
          </p:cNvPr>
          <p:cNvSpPr/>
          <p:nvPr/>
        </p:nvSpPr>
        <p:spPr>
          <a:xfrm>
            <a:off x="0" y="845478"/>
            <a:ext cx="12192000" cy="5209884"/>
          </a:xfrm>
          <a:prstGeom prst="corner">
            <a:avLst>
              <a:gd name="adj1" fmla="val 33433"/>
              <a:gd name="adj2" fmla="val 78024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57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소득과 소비 관련 어휘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065162"/>
              </p:ext>
            </p:extLst>
          </p:nvPr>
        </p:nvGraphicFramePr>
        <p:xfrm>
          <a:off x="0" y="845477"/>
          <a:ext cx="12192000" cy="51971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58172523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</a:tblGrid>
              <a:tr h="17317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절약하다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충동구매를 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낭비하다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7335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신용을 쌓다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신용을 잃다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빚을 지다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3719004"/>
                  </a:ext>
                </a:extLst>
              </a:tr>
              <a:tr h="17317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우선순위를 정하다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할인 쿠폰을 사용하다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포인트를 적립하다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0931446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5EC1572-2FA6-4D8C-BA6D-0DDBCE9DAD7A}"/>
              </a:ext>
            </a:extLst>
          </p:cNvPr>
          <p:cNvSpPr/>
          <p:nvPr/>
        </p:nvSpPr>
        <p:spPr>
          <a:xfrm>
            <a:off x="8331200" y="5916944"/>
            <a:ext cx="3601748" cy="80191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연습문제 풀기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5008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0A3A91A8-5AFC-42E1-8319-11E89C6423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DBBF8A-6AA8-4785-B6E1-B8C76B57B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33" t="14074" r="17083" b="20000"/>
          <a:stretch/>
        </p:blipFill>
        <p:spPr>
          <a:xfrm>
            <a:off x="0" y="17163"/>
            <a:ext cx="11236960" cy="616578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EF6AE25-5AB6-401A-B892-6FF8DF82A9C9}"/>
              </a:ext>
            </a:extLst>
          </p:cNvPr>
          <p:cNvSpPr/>
          <p:nvPr/>
        </p:nvSpPr>
        <p:spPr>
          <a:xfrm>
            <a:off x="9611360" y="1061050"/>
            <a:ext cx="2189480" cy="185487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워크북 </a:t>
            </a:r>
            <a:r>
              <a:rPr lang="en-US" altLang="ko-KR" sz="3200" b="1" dirty="0"/>
              <a:t>25</a:t>
            </a:r>
            <a:r>
              <a:rPr lang="ko-KR" altLang="en-US" sz="3200" b="1" dirty="0"/>
              <a:t>쪽</a:t>
            </a:r>
            <a:endParaRPr lang="en-US" sz="3200" b="1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2285842-78D1-48C3-BAA5-EA1AD269C55D}"/>
              </a:ext>
            </a:extLst>
          </p:cNvPr>
          <p:cNvCxnSpPr/>
          <p:nvPr/>
        </p:nvCxnSpPr>
        <p:spPr>
          <a:xfrm>
            <a:off x="3423920" y="1483360"/>
            <a:ext cx="3048000" cy="42367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3F034FD-900F-4D66-9525-A81257561181}"/>
              </a:ext>
            </a:extLst>
          </p:cNvPr>
          <p:cNvCxnSpPr>
            <a:cxnSpLocks/>
          </p:cNvCxnSpPr>
          <p:nvPr/>
        </p:nvCxnSpPr>
        <p:spPr>
          <a:xfrm>
            <a:off x="3366770" y="2276466"/>
            <a:ext cx="312229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F51413D-C96D-4911-9F76-4458CB243119}"/>
              </a:ext>
            </a:extLst>
          </p:cNvPr>
          <p:cNvCxnSpPr>
            <a:cxnSpLocks/>
          </p:cNvCxnSpPr>
          <p:nvPr/>
        </p:nvCxnSpPr>
        <p:spPr>
          <a:xfrm flipV="1">
            <a:off x="3434080" y="3114624"/>
            <a:ext cx="3037840" cy="3497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6CFFD0C-C2E3-4F04-984E-3DB9FD144E12}"/>
              </a:ext>
            </a:extLst>
          </p:cNvPr>
          <p:cNvCxnSpPr>
            <a:cxnSpLocks/>
          </p:cNvCxnSpPr>
          <p:nvPr/>
        </p:nvCxnSpPr>
        <p:spPr>
          <a:xfrm flipV="1">
            <a:off x="3415347" y="1432560"/>
            <a:ext cx="3056573" cy="25253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258E90A-B881-4BFA-A39F-24592C70E7D4}"/>
              </a:ext>
            </a:extLst>
          </p:cNvPr>
          <p:cNvCxnSpPr>
            <a:cxnSpLocks/>
          </p:cNvCxnSpPr>
          <p:nvPr/>
        </p:nvCxnSpPr>
        <p:spPr>
          <a:xfrm>
            <a:off x="3371850" y="4871677"/>
            <a:ext cx="31623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AFE0B50-D9D3-438D-BB5F-2C2B9BE4A533}"/>
              </a:ext>
            </a:extLst>
          </p:cNvPr>
          <p:cNvCxnSpPr>
            <a:cxnSpLocks/>
          </p:cNvCxnSpPr>
          <p:nvPr/>
        </p:nvCxnSpPr>
        <p:spPr>
          <a:xfrm flipV="1">
            <a:off x="3361690" y="3987757"/>
            <a:ext cx="3110230" cy="17452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392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B86F4C-25C3-4A62-84C9-A2056E3A448C}"/>
              </a:ext>
            </a:extLst>
          </p:cNvPr>
          <p:cNvSpPr/>
          <p:nvPr/>
        </p:nvSpPr>
        <p:spPr>
          <a:xfrm>
            <a:off x="24848" y="525725"/>
            <a:ext cx="12167151" cy="97248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/>
              <a:t>자주 쓰는 표현 알아 보기</a:t>
            </a:r>
            <a:endParaRPr lang="en-US" sz="48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254485-3D0B-4648-9F8B-989C11C2EBAF}"/>
              </a:ext>
            </a:extLst>
          </p:cNvPr>
          <p:cNvSpPr txBox="1"/>
          <p:nvPr/>
        </p:nvSpPr>
        <p:spPr>
          <a:xfrm>
            <a:off x="629921" y="1788160"/>
            <a:ext cx="109423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FF0000"/>
                </a:solidFill>
              </a:rPr>
              <a:t>정도</a:t>
            </a:r>
            <a:r>
              <a:rPr lang="en-US" altLang="ko-KR" sz="4400" b="1" dirty="0">
                <a:solidFill>
                  <a:srgbClr val="FF0000"/>
                </a:solidFill>
              </a:rPr>
              <a:t>, </a:t>
            </a:r>
            <a:r>
              <a:rPr lang="ko-KR" altLang="en-US" sz="4400" b="1" dirty="0">
                <a:solidFill>
                  <a:srgbClr val="FF0000"/>
                </a:solidFill>
              </a:rPr>
              <a:t>순위</a:t>
            </a:r>
            <a:r>
              <a:rPr lang="en-US" altLang="ko-KR" sz="4400" b="1" dirty="0">
                <a:solidFill>
                  <a:srgbClr val="FF0000"/>
                </a:solidFill>
              </a:rPr>
              <a:t>, </a:t>
            </a:r>
            <a:r>
              <a:rPr lang="ko-KR" altLang="en-US" sz="4400" b="1" dirty="0">
                <a:solidFill>
                  <a:srgbClr val="FF0000"/>
                </a:solidFill>
              </a:rPr>
              <a:t>비중</a:t>
            </a:r>
            <a:r>
              <a:rPr lang="ko-KR" altLang="en-US" sz="3200" dirty="0"/>
              <a:t>을 나타내는 말</a:t>
            </a:r>
            <a:r>
              <a:rPr lang="en-US" altLang="ko-KR" sz="3200" dirty="0"/>
              <a:t>: </a:t>
            </a:r>
            <a:r>
              <a:rPr lang="ko-KR" altLang="en-US" sz="3600" b="1" dirty="0"/>
              <a:t>대부분</a:t>
            </a:r>
            <a:r>
              <a:rPr lang="en-US" altLang="ko-KR" sz="3600" b="1" dirty="0"/>
              <a:t>, </a:t>
            </a:r>
            <a:r>
              <a:rPr lang="ko-KR" altLang="en-US" sz="3600" b="1" dirty="0"/>
              <a:t>거의 </a:t>
            </a:r>
            <a:r>
              <a:rPr lang="en-US" altLang="ko-KR" sz="3600" b="1" dirty="0"/>
              <a:t>, </a:t>
            </a:r>
            <a:r>
              <a:rPr lang="ko-KR" altLang="en-US" sz="3600" b="1" dirty="0"/>
              <a:t>전부</a:t>
            </a:r>
            <a:r>
              <a:rPr lang="en-US" altLang="ko-KR" sz="3600" b="1" dirty="0"/>
              <a:t>(</a:t>
            </a:r>
            <a:r>
              <a:rPr lang="ko-KR" altLang="en-US" sz="3600" b="1" dirty="0"/>
              <a:t>다</a:t>
            </a:r>
            <a:r>
              <a:rPr lang="en-US" altLang="ko-KR" sz="3600" b="1" dirty="0"/>
              <a:t>), 1</a:t>
            </a:r>
            <a:r>
              <a:rPr lang="ko-KR" altLang="en-US" sz="3600" b="1" dirty="0"/>
              <a:t>위</a:t>
            </a:r>
            <a:r>
              <a:rPr lang="en-US" altLang="ko-KR" sz="3600" b="1" dirty="0"/>
              <a:t>, 50%, 2/3 </a:t>
            </a:r>
            <a:r>
              <a:rPr lang="ko-KR" altLang="en-US" sz="3200" dirty="0"/>
              <a:t>등을 다양하게 섞어서 말하는 연습을 해 보세요</a:t>
            </a:r>
            <a:r>
              <a:rPr lang="en-US" altLang="ko-KR" sz="3200" dirty="0"/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34869-5706-4842-91B0-4D511FFF1FC6}"/>
              </a:ext>
            </a:extLst>
          </p:cNvPr>
          <p:cNvGrpSpPr/>
          <p:nvPr/>
        </p:nvGrpSpPr>
        <p:grpSpPr>
          <a:xfrm>
            <a:off x="1" y="89827"/>
            <a:ext cx="2052320" cy="1698333"/>
            <a:chOff x="0" y="-45915"/>
            <a:chExt cx="2098041" cy="1666241"/>
          </a:xfrm>
        </p:grpSpPr>
        <p:pic>
          <p:nvPicPr>
            <p:cNvPr id="9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24FFF510-65C0-46EE-B039-09FBEA698B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0A67BC-0609-44D6-910E-08787BEA4F5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A82299-3294-4FD7-BD58-042668EA4865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8A75E4C-B1B5-4645-B77D-20629C67C4E7}"/>
              </a:ext>
            </a:extLst>
          </p:cNvPr>
          <p:cNvSpPr txBox="1"/>
          <p:nvPr/>
        </p:nvSpPr>
        <p:spPr>
          <a:xfrm>
            <a:off x="619759" y="3693164"/>
            <a:ext cx="1095248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3000" dirty="0"/>
              <a:t> 용돈의 </a:t>
            </a:r>
            <a:r>
              <a:rPr lang="en-US" altLang="ko-KR" sz="3000" dirty="0"/>
              <a:t>50%</a:t>
            </a:r>
            <a:r>
              <a:rPr lang="ko-KR" altLang="en-US" sz="3000" dirty="0"/>
              <a:t>를 식비에 써요</a:t>
            </a:r>
            <a:r>
              <a:rPr lang="en-US" altLang="ko-KR" sz="3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3000" dirty="0"/>
              <a:t> 지출의 </a:t>
            </a:r>
            <a:r>
              <a:rPr lang="en-US" altLang="ko-KR" sz="3000" dirty="0"/>
              <a:t>50%</a:t>
            </a:r>
            <a:r>
              <a:rPr lang="ko-KR" altLang="en-US" sz="3000" dirty="0"/>
              <a:t>는 식비가 차지해요</a:t>
            </a:r>
            <a:r>
              <a:rPr lang="en-US" altLang="ko-KR" sz="3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3000" dirty="0"/>
              <a:t> 식비 비중은 </a:t>
            </a:r>
            <a:r>
              <a:rPr lang="en-US" altLang="ko-KR" sz="3000" dirty="0"/>
              <a:t>50% </a:t>
            </a:r>
            <a:r>
              <a:rPr lang="ko-KR" altLang="en-US" sz="3000" dirty="0"/>
              <a:t>정도예요</a:t>
            </a:r>
            <a:r>
              <a:rPr lang="en-US" altLang="ko-KR" sz="3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3000" dirty="0"/>
              <a:t> 지출 </a:t>
            </a:r>
            <a:r>
              <a:rPr lang="en-US" altLang="ko-KR" sz="3000" dirty="0"/>
              <a:t>1</a:t>
            </a:r>
            <a:r>
              <a:rPr lang="ko-KR" altLang="en-US" sz="3000" dirty="0"/>
              <a:t>위는 식비예요</a:t>
            </a:r>
            <a:r>
              <a:rPr lang="en-US" altLang="ko-KR" sz="30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3000" dirty="0"/>
              <a:t> 수입의 </a:t>
            </a:r>
            <a:r>
              <a:rPr lang="en-US" altLang="ko-KR" sz="3000" dirty="0"/>
              <a:t>1/2(</a:t>
            </a:r>
            <a:r>
              <a:rPr lang="ko-KR" altLang="en-US" sz="3000" dirty="0"/>
              <a:t>절반</a:t>
            </a:r>
            <a:r>
              <a:rPr lang="en-US" altLang="ko-KR" sz="3000" dirty="0"/>
              <a:t>)</a:t>
            </a:r>
            <a:r>
              <a:rPr lang="ko-KR" altLang="en-US" sz="3000" dirty="0"/>
              <a:t>이 식비로 나가요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7536</TotalTime>
  <Words>1586</Words>
  <Application>Microsoft Office PowerPoint</Application>
  <PresentationFormat>Widescreen</PresentationFormat>
  <Paragraphs>256</Paragraphs>
  <Slides>30</Slides>
  <Notes>22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hurme_no2-webfont</vt:lpstr>
      <vt:lpstr>Malgun Gothic</vt:lpstr>
      <vt:lpstr>Malgun Gothic</vt:lpstr>
      <vt:lpstr>Arial</vt:lpstr>
      <vt:lpstr>Calibri</vt:lpstr>
      <vt:lpstr>Wingdings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6-1</dc:title>
  <dc:creator>Grace Euna Ko</dc:creator>
  <cp:lastModifiedBy>Hyunkyu Yi</cp:lastModifiedBy>
  <cp:revision>513</cp:revision>
  <dcterms:created xsi:type="dcterms:W3CDTF">2020-04-18T22:55:50Z</dcterms:created>
  <dcterms:modified xsi:type="dcterms:W3CDTF">2020-06-08T01:21:25Z</dcterms:modified>
</cp:coreProperties>
</file>